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2" r:id="rId4"/>
  </p:sldMasterIdLst>
  <p:notesMasterIdLst>
    <p:notesMasterId r:id="rId10"/>
  </p:notesMasterIdLst>
  <p:sldIdLst>
    <p:sldId id="256" r:id="rId5"/>
    <p:sldId id="262" r:id="rId6"/>
    <p:sldId id="263" r:id="rId7"/>
    <p:sldId id="259" r:id="rId8"/>
    <p:sldId id="2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519E"/>
    <a:srgbClr val="2DA9E1"/>
    <a:srgbClr val="1C3665"/>
    <a:srgbClr val="8EC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11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2.jpeg>
</file>

<file path=ppt/media/image4.jpe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9992B-A26C-6A4B-AC27-2602734F2866}" type="datetimeFigureOut">
              <a:rPr lang="en-US" smtClean="0"/>
              <a:t>5/8/23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CCFD4-A7F8-054B-8822-BC244B953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12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Hex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7A4BE5-FE46-EA43-B6B0-450DE02CC3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4764"/>
            <a:ext cx="10174777" cy="53792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66EC07-D962-6647-8E4E-0283A02CE19B}"/>
              </a:ext>
            </a:extLst>
          </p:cNvPr>
          <p:cNvSpPr/>
          <p:nvPr userDrawn="1"/>
        </p:nvSpPr>
        <p:spPr>
          <a:xfrm>
            <a:off x="0" y="0"/>
            <a:ext cx="12192000" cy="547971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6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blue/green box bottom">
            <a:extLst>
              <a:ext uri="{FF2B5EF4-FFF2-40B4-BE49-F238E27FC236}">
                <a16:creationId xmlns:a16="http://schemas.microsoft.com/office/drawing/2014/main" id="{01F9400E-D49A-AA40-B4BD-53F03EC31D76}"/>
              </a:ext>
            </a:extLst>
          </p:cNvPr>
          <p:cNvGrpSpPr/>
          <p:nvPr userDrawn="1"/>
        </p:nvGrpSpPr>
        <p:grpSpPr>
          <a:xfrm>
            <a:off x="0" y="5340350"/>
            <a:ext cx="12192000" cy="1517650"/>
            <a:chOff x="0" y="5340350"/>
            <a:chExt cx="12192000" cy="1517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04B8F3-C379-C04D-8634-1CDEC81586E2}"/>
                </a:ext>
              </a:extLst>
            </p:cNvPr>
            <p:cNvSpPr/>
            <p:nvPr userDrawn="1"/>
          </p:nvSpPr>
          <p:spPr bwMode="auto">
            <a:xfrm>
              <a:off x="0" y="5444519"/>
              <a:ext cx="12192000" cy="1413481"/>
            </a:xfrm>
            <a:prstGeom prst="rect">
              <a:avLst/>
            </a:prstGeom>
            <a:solidFill>
              <a:srgbClr val="07519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3207E4-91BC-AB48-939F-AAC2AA29BF23}"/>
                </a:ext>
              </a:extLst>
            </p:cNvPr>
            <p:cNvSpPr/>
            <p:nvPr userDrawn="1"/>
          </p:nvSpPr>
          <p:spPr bwMode="auto">
            <a:xfrm>
              <a:off x="0" y="5340350"/>
              <a:ext cx="12192000" cy="104169"/>
            </a:xfrm>
            <a:prstGeom prst="rect">
              <a:avLst/>
            </a:prstGeom>
            <a:solidFill>
              <a:srgbClr val="8EC42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1DFF24A-6025-2847-8C93-29954BFB7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7144" y="2217074"/>
            <a:ext cx="9354855" cy="2292350"/>
          </a:xfrm>
          <a:noFill/>
        </p:spPr>
        <p:txBody>
          <a:bodyPr wrap="square" lIns="365760" tIns="822960" rIns="1097280" bIns="822960"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tabLst/>
              <a:defRPr sz="36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" indent="0">
              <a:buFontTx/>
              <a:buNone/>
              <a:tabLst/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Click to edit subtitle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F11E7C5D-AAED-604F-85A8-6DB539F1F6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0142" y="273297"/>
            <a:ext cx="2541981" cy="1392237"/>
          </a:xfrm>
          <a:effectLst/>
        </p:spPr>
        <p:txBody>
          <a:bodyPr lIns="0" rIns="0" bIns="0" anchor="b" anchorCtr="0">
            <a:noAutofit/>
          </a:bodyPr>
          <a:lstStyle>
            <a:lvl1pPr marL="7938" indent="0">
              <a:buFontTx/>
              <a:buNone/>
              <a:tabLst/>
              <a:defRPr sz="1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2pPr>
            <a:lvl3pPr marL="7938" indent="0">
              <a:buFontTx/>
              <a:buNone/>
              <a:tabLst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4pPr>
            <a:lvl5pPr marL="18288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10926E-0A3C-C1B9-33F0-0FCC7333AF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4279" y="5913998"/>
            <a:ext cx="58420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419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1920">
          <p15:clr>
            <a:srgbClr val="FBAE40"/>
          </p15:clr>
        </p15:guide>
        <p15:guide id="4" pos="53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80018A3-14FE-A04B-A3B4-D9AA55483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546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Blue Box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2CB96BB-242F-BC47-80BF-E45DB97245BA}"/>
              </a:ext>
            </a:extLst>
          </p:cNvPr>
          <p:cNvSpPr/>
          <p:nvPr userDrawn="1"/>
        </p:nvSpPr>
        <p:spPr>
          <a:xfrm>
            <a:off x="6843714" y="0"/>
            <a:ext cx="5346699" cy="6237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2FA9CB-507A-AA48-963A-8D5E37B7CF5B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79016F-99B0-6B40-B3F7-87F0068FC0E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DAHO NATIONAL LABORATORY">
            <a:extLst>
              <a:ext uri="{FF2B5EF4-FFF2-40B4-BE49-F238E27FC236}">
                <a16:creationId xmlns:a16="http://schemas.microsoft.com/office/drawing/2014/main" id="{BD942965-6C07-5D4A-809D-5FC754D59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14" name="Title Placeholder BIG box blue right">
            <a:extLst>
              <a:ext uri="{FF2B5EF4-FFF2-40B4-BE49-F238E27FC236}">
                <a16:creationId xmlns:a16="http://schemas.microsoft.com/office/drawing/2014/main" id="{AB7EA1D9-8A57-3143-9688-4BB8599F98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0063" y="0"/>
            <a:ext cx="5340350" cy="907549"/>
          </a:xfrm>
          <a:prstGeom prst="rect">
            <a:avLst/>
          </a:prstGeom>
          <a:noFill/>
        </p:spPr>
        <p:txBody>
          <a:bodyPr lIns="274320" tIns="365760" rIns="274320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box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38B584E-1ECA-5646-9DA7-61B8110256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6947" y="1064712"/>
            <a:ext cx="4598987" cy="4515349"/>
          </a:xfrm>
          <a:prstGeom prst="rect">
            <a:avLst/>
          </a:prstGeom>
        </p:spPr>
        <p:txBody>
          <a:bodyPr lIns="0">
            <a:normAutofit/>
          </a:bodyPr>
          <a:lstStyle>
            <a:lvl1pPr marL="347663" indent="-342900">
              <a:buClr>
                <a:schemeClr val="bg1"/>
              </a:buClr>
              <a:tabLst/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bullet list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">
            <a:extLst>
              <a:ext uri="{FF2B5EF4-FFF2-40B4-BE49-F238E27FC236}">
                <a16:creationId xmlns:a16="http://schemas.microsoft.com/office/drawing/2014/main" id="{6EF42CC7-103E-EA4C-89A2-543032DA33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43714" cy="6228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89007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25992-890C-EC4B-B676-6CCEF133B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0" y="1709738"/>
            <a:ext cx="10409299" cy="2852737"/>
          </a:xfrm>
        </p:spPr>
        <p:txBody>
          <a:bodyPr anchor="ctr" anchorCtr="0"/>
          <a:lstStyle>
            <a:lvl1pPr>
              <a:defRPr sz="48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303FD-B916-FD4E-85C2-3EBF655BC1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8150" y="4589463"/>
            <a:ext cx="104093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FDE18-9616-B043-9C71-522DAD29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2FF7A-5905-EB40-919B-9225D087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7509E-6005-DB4B-9578-84532E5F8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82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1739901"/>
            <a:ext cx="5081650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1739901"/>
            <a:ext cx="5081651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2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2412999"/>
            <a:ext cx="5081650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2412999"/>
            <a:ext cx="5081651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72D795B-85F6-1F49-922A-F4131787307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38213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1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4E34B4F-F908-104C-90F3-5135E2E8C7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70625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2 </a:t>
            </a:r>
          </a:p>
        </p:txBody>
      </p:sp>
    </p:spTree>
    <p:extLst>
      <p:ext uri="{BB962C8B-B14F-4D97-AF65-F5344CB8AC3E}">
        <p14:creationId xmlns:p14="http://schemas.microsoft.com/office/powerpoint/2010/main" val="17900851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07">
            <a:extLst>
              <a:ext uri="{FF2B5EF4-FFF2-40B4-BE49-F238E27FC236}">
                <a16:creationId xmlns:a16="http://schemas.microsoft.com/office/drawing/2014/main" id="{4647A912-5093-6043-8161-0D98167F24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336550"/>
            <a:ext cx="12192000" cy="6858000"/>
          </a:xfrm>
          <a:prstGeom prst="rect">
            <a:avLst/>
          </a:prstGeom>
        </p:spPr>
      </p:pic>
      <p:grpSp>
        <p:nvGrpSpPr>
          <p:cNvPr id="11" name="Bottom Bar">
            <a:extLst>
              <a:ext uri="{FF2B5EF4-FFF2-40B4-BE49-F238E27FC236}">
                <a16:creationId xmlns:a16="http://schemas.microsoft.com/office/drawing/2014/main" id="{DC935C4B-E372-E04B-8493-E90A79CBC7F4}"/>
              </a:ext>
            </a:extLst>
          </p:cNvPr>
          <p:cNvGrpSpPr/>
          <p:nvPr userDrawn="1"/>
        </p:nvGrpSpPr>
        <p:grpSpPr>
          <a:xfrm>
            <a:off x="0" y="6247747"/>
            <a:ext cx="12192000" cy="610252"/>
            <a:chOff x="0" y="6247747"/>
            <a:chExt cx="12192000" cy="61025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A574F32-F3B5-224E-B6D3-DC767B30A5BE}"/>
                </a:ext>
              </a:extLst>
            </p:cNvPr>
            <p:cNvSpPr/>
            <p:nvPr/>
          </p:nvSpPr>
          <p:spPr>
            <a:xfrm>
              <a:off x="0" y="6334125"/>
              <a:ext cx="12192000" cy="52387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8EE050A-3114-2641-96C8-48D281A062A0}"/>
                </a:ext>
              </a:extLst>
            </p:cNvPr>
            <p:cNvSpPr/>
            <p:nvPr/>
          </p:nvSpPr>
          <p:spPr>
            <a:xfrm>
              <a:off x="0" y="6247747"/>
              <a:ext cx="12192000" cy="8637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F59F24B-A93D-B046-B78A-2C31137D1AC5}"/>
              </a:ext>
            </a:extLst>
          </p:cNvPr>
          <p:cNvSpPr txBox="1"/>
          <p:nvPr userDrawn="1"/>
        </p:nvSpPr>
        <p:spPr>
          <a:xfrm>
            <a:off x="2872408" y="5178483"/>
            <a:ext cx="644718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Battelle Energy Alliance manages INL for the U.S. Department of Energy’s Office of Nuclear Energy. </a:t>
            </a:r>
            <a:br>
              <a:rPr lang="en-US" sz="105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INL is the nation’s center for nuclear energy research and development, and also performs research </a:t>
            </a:r>
            <a:br>
              <a:rPr lang="en-US" sz="105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in each of DOE’s strategic goal areas: energy, national security, science and the environment.</a:t>
            </a:r>
            <a:endParaRPr 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Web Address">
            <a:extLst>
              <a:ext uri="{FF2B5EF4-FFF2-40B4-BE49-F238E27FC236}">
                <a16:creationId xmlns:a16="http://schemas.microsoft.com/office/drawing/2014/main" id="{53FCC0DF-9440-B040-A076-DF507B404D83}"/>
              </a:ext>
            </a:extLst>
          </p:cNvPr>
          <p:cNvSpPr txBox="1"/>
          <p:nvPr userDrawn="1"/>
        </p:nvSpPr>
        <p:spPr>
          <a:xfrm>
            <a:off x="4100945" y="6417425"/>
            <a:ext cx="399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alpha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WWW.INL.GOV</a:t>
            </a:r>
          </a:p>
        </p:txBody>
      </p:sp>
    </p:spTree>
    <p:extLst>
      <p:ext uri="{BB962C8B-B14F-4D97-AF65-F5344CB8AC3E}">
        <p14:creationId xmlns:p14="http://schemas.microsoft.com/office/powerpoint/2010/main" val="1883443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4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6D6083-77A6-334A-8C7F-A5F18D4F5F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213" y="1739901"/>
            <a:ext cx="10415587" cy="432752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1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5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40345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150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81027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50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149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92320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99123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FBD4CC-FEFF-654C-B1A3-229DA69D10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392473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B3FEC5-4760-DC48-B91E-CFC0C33F63A9}"/>
              </a:ext>
            </a:extLst>
          </p:cNvPr>
          <p:cNvSpPr/>
          <p:nvPr userDrawn="1"/>
        </p:nvSpPr>
        <p:spPr>
          <a:xfrm>
            <a:off x="8465769" y="6335712"/>
            <a:ext cx="3726231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EAE68D-24FC-6749-A309-042231DB68DA}"/>
              </a:ext>
            </a:extLst>
          </p:cNvPr>
          <p:cNvSpPr/>
          <p:nvPr userDrawn="1"/>
        </p:nvSpPr>
        <p:spPr>
          <a:xfrm>
            <a:off x="8465769" y="6237795"/>
            <a:ext cx="3726231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DAHO NATIONAL LABORATORY">
            <a:extLst>
              <a:ext uri="{FF2B5EF4-FFF2-40B4-BE49-F238E27FC236}">
                <a16:creationId xmlns:a16="http://schemas.microsoft.com/office/drawing/2014/main" id="{C491F914-E346-2146-A51D-D37D67DBC113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82502A-5BF2-8845-923F-AAF24377F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2"/>
            <a:ext cx="10415648" cy="1008797"/>
          </a:xfrm>
          <a:prstGeom prst="rect">
            <a:avLst/>
          </a:prstGeom>
        </p:spPr>
        <p:txBody>
          <a:bodyPr vert="horz" lIns="0" tIns="0" rIns="91440" bIns="45720" rtlCol="0" anchor="t" anchorCtr="0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B4A4D-34FE-994A-AFE8-DCF682312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150" y="1739901"/>
            <a:ext cx="10415649" cy="43513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CF24-C629-E54C-BA9B-20518F01F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1" y="6492875"/>
            <a:ext cx="1546302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l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CD4A3B-E186-AB40-96C6-355AF9A6FE76}" type="datetimeFigureOut">
              <a:rPr lang="en-US" smtClean="0"/>
              <a:pPr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4D85-E219-4F49-88C8-4DC17F06D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8150" y="6492875"/>
            <a:ext cx="5060066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7F2A8-2F01-4745-8AFB-4EEC8D27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5020" y="6492875"/>
            <a:ext cx="434428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 b="1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2B577FA-F7D9-2C48-919F-F962E3BF952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blue/green box top">
            <a:extLst>
              <a:ext uri="{FF2B5EF4-FFF2-40B4-BE49-F238E27FC236}">
                <a16:creationId xmlns:a16="http://schemas.microsoft.com/office/drawing/2014/main" id="{2FE8E780-1DE8-B245-8215-3ECC2513C073}"/>
              </a:ext>
            </a:extLst>
          </p:cNvPr>
          <p:cNvGrpSpPr/>
          <p:nvPr userDrawn="1"/>
        </p:nvGrpSpPr>
        <p:grpSpPr>
          <a:xfrm>
            <a:off x="0" y="522288"/>
            <a:ext cx="744467" cy="547190"/>
            <a:chOff x="0" y="711956"/>
            <a:chExt cx="3721100" cy="62020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A2A1D5-CB4B-1A40-8711-4F412AA9927B}"/>
                </a:ext>
              </a:extLst>
            </p:cNvPr>
            <p:cNvSpPr/>
            <p:nvPr userDrawn="1"/>
          </p:nvSpPr>
          <p:spPr>
            <a:xfrm rot="10800000">
              <a:off x="0" y="711956"/>
              <a:ext cx="3721100" cy="5222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B5F476-DD08-5B45-A331-21193BD3472A}"/>
                </a:ext>
              </a:extLst>
            </p:cNvPr>
            <p:cNvSpPr/>
            <p:nvPr userDrawn="1"/>
          </p:nvSpPr>
          <p:spPr>
            <a:xfrm rot="10800000">
              <a:off x="0" y="1234244"/>
              <a:ext cx="3721100" cy="979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516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694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10" r:id="rId8"/>
    <p:sldLayoutId id="2147483711" r:id="rId9"/>
    <p:sldLayoutId id="2147483712" r:id="rId10"/>
    <p:sldLayoutId id="2147483713" r:id="rId11"/>
    <p:sldLayoutId id="2147483695" r:id="rId12"/>
    <p:sldLayoutId id="2147483696" r:id="rId13"/>
    <p:sldLayoutId id="2147483709" r:id="rId14"/>
    <p:sldLayoutId id="214748371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B3176E-FAD1-2B4C-96D5-F706C4448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Transient Multiphysics Simulation of Spent Fuel Repositories for Pebble-bed Reactors</a:t>
            </a:r>
          </a:p>
          <a:p>
            <a:pPr>
              <a:spcBef>
                <a:spcPts val="500"/>
              </a:spcBef>
            </a:pPr>
            <a:r>
              <a:rPr lang="en-US" sz="2400" b="0" dirty="0"/>
              <a:t>May 2023 Update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56D43-7FAB-834B-AA9F-965D52A8E52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1400" b="0" dirty="0"/>
              <a:t>May 9, 2023</a:t>
            </a:r>
          </a:p>
          <a:p>
            <a:pPr>
              <a:spcBef>
                <a:spcPts val="2000"/>
              </a:spcBef>
            </a:pPr>
            <a:r>
              <a:rPr lang="en-US" dirty="0"/>
              <a:t>Patrick Behne, PhD</a:t>
            </a:r>
          </a:p>
        </p:txBody>
      </p:sp>
    </p:spTree>
    <p:extLst>
      <p:ext uri="{BB962C8B-B14F-4D97-AF65-F5344CB8AC3E}">
        <p14:creationId xmlns:p14="http://schemas.microsoft.com/office/powerpoint/2010/main" val="4025150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BFA92-30DC-6040-9963-184E5B048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&amp; Simulation Tools for Cask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6D61A-0E65-624F-89C6-4D156FFF7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MOOSE:</a:t>
            </a:r>
          </a:p>
          <a:p>
            <a:r>
              <a:rPr lang="en-US" dirty="0"/>
              <a:t>Navier-Stokes module</a:t>
            </a:r>
          </a:p>
          <a:p>
            <a:pPr lvl="1"/>
            <a:r>
              <a:rPr lang="en-US" dirty="0"/>
              <a:t>Natural convection loop</a:t>
            </a:r>
          </a:p>
          <a:p>
            <a:r>
              <a:rPr lang="en-US" dirty="0" err="1"/>
              <a:t>Multiapp</a:t>
            </a:r>
            <a:r>
              <a:rPr lang="en-US" dirty="0"/>
              <a:t> system</a:t>
            </a:r>
          </a:p>
          <a:p>
            <a:pPr lvl="1"/>
            <a:r>
              <a:rPr lang="en-US" dirty="0"/>
              <a:t>TRISO fuel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1C13BE-C1AD-1CD5-46FA-66456A4FE7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150" y="3915570"/>
            <a:ext cx="3179435" cy="27464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8B6509-2B13-7BB9-4C19-2A443051CF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098" y="1062999"/>
            <a:ext cx="3655778" cy="46302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63A588-BC6E-0A99-03A8-989403BBCE09}"/>
              </a:ext>
            </a:extLst>
          </p:cNvPr>
          <p:cNvSpPr txBox="1"/>
          <p:nvPr/>
        </p:nvSpPr>
        <p:spPr>
          <a:xfrm>
            <a:off x="4305648" y="5907321"/>
            <a:ext cx="36806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Convection loop around spent fuel rods (2D)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C082E8-0E2B-CBB3-BC01-D1EB8CEAB6A3}"/>
              </a:ext>
            </a:extLst>
          </p:cNvPr>
          <p:cNvSpPr txBox="1"/>
          <p:nvPr/>
        </p:nvSpPr>
        <p:spPr>
          <a:xfrm>
            <a:off x="9017876" y="3054975"/>
            <a:ext cx="30719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Convection loop around spent fuel rods (3D)</a:t>
            </a:r>
          </a:p>
        </p:txBody>
      </p:sp>
    </p:spTree>
    <p:extLst>
      <p:ext uri="{BB962C8B-B14F-4D97-AF65-F5344CB8AC3E}">
        <p14:creationId xmlns:p14="http://schemas.microsoft.com/office/powerpoint/2010/main" val="1903098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52401-4831-09A9-FA28-191A9A97B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Applicability to Spent Pebble Bed Fuel Storage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C9084-FAA0-4316-5260-FE5A87FBE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term obtained from </a:t>
            </a:r>
            <a:r>
              <a:rPr lang="en-US" dirty="0" err="1"/>
              <a:t>gPBR</a:t>
            </a:r>
            <a:r>
              <a:rPr lang="en-US" dirty="0"/>
              <a:t> depletion model</a:t>
            </a:r>
          </a:p>
          <a:p>
            <a:r>
              <a:rPr lang="en-US" dirty="0"/>
              <a:t>DOE standard canister chosen for storage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AE50EB-32B5-7A24-DC66-B4E62B61DA2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5400000">
            <a:off x="4921691" y="-1301843"/>
            <a:ext cx="3119465" cy="104246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59E780-A596-204F-F04F-B093F2233996}"/>
              </a:ext>
            </a:extLst>
          </p:cNvPr>
          <p:cNvSpPr txBox="1"/>
          <p:nvPr/>
        </p:nvSpPr>
        <p:spPr>
          <a:xfrm>
            <a:off x="2119630" y="5711130"/>
            <a:ext cx="87235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2D axisymmetric </a:t>
            </a:r>
            <a:r>
              <a:rPr lang="en-US" dirty="0"/>
              <a:t>porous flow cask simulation using 2,000 randomly placed pebbles as source terms</a:t>
            </a:r>
          </a:p>
        </p:txBody>
      </p:sp>
    </p:spTree>
    <p:extLst>
      <p:ext uri="{BB962C8B-B14F-4D97-AF65-F5344CB8AC3E}">
        <p14:creationId xmlns:p14="http://schemas.microsoft.com/office/powerpoint/2010/main" val="976632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7798D-3FEE-B8D6-B095-E280EA7A4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In-Progress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E0E7E-1EF0-EF0F-8922-79B08270E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BISON models for pebbles for embedding multiscale fuel models</a:t>
            </a:r>
          </a:p>
          <a:p>
            <a:r>
              <a:rPr lang="en-US" dirty="0"/>
              <a:t>Learn </a:t>
            </a:r>
            <a:r>
              <a:rPr lang="en-US" dirty="0" err="1"/>
              <a:t>OpenMC</a:t>
            </a:r>
            <a:r>
              <a:rPr lang="en-US" dirty="0"/>
              <a:t> for XS generation</a:t>
            </a:r>
          </a:p>
          <a:p>
            <a:r>
              <a:rPr lang="en-US" dirty="0"/>
              <a:t>Generate detailed cask source term</a:t>
            </a:r>
          </a:p>
        </p:txBody>
      </p:sp>
    </p:spTree>
    <p:extLst>
      <p:ext uri="{BB962C8B-B14F-4D97-AF65-F5344CB8AC3E}">
        <p14:creationId xmlns:p14="http://schemas.microsoft.com/office/powerpoint/2010/main" val="3907368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760409"/>
      </p:ext>
    </p:extLst>
  </p:cSld>
  <p:clrMapOvr>
    <a:masterClrMapping/>
  </p:clrMapOvr>
</p:sld>
</file>

<file path=ppt/theme/theme1.xml><?xml version="1.0" encoding="utf-8"?>
<a:theme xmlns:a="http://schemas.openxmlformats.org/drawingml/2006/main" name="INL 2020">
  <a:themeElements>
    <a:clrScheme name="INL 2020">
      <a:dk1>
        <a:srgbClr val="000000"/>
      </a:dk1>
      <a:lt1>
        <a:srgbClr val="FFFFFF"/>
      </a:lt1>
      <a:dk2>
        <a:srgbClr val="06509D"/>
      </a:dk2>
      <a:lt2>
        <a:srgbClr val="2CA8E1"/>
      </a:lt2>
      <a:accent1>
        <a:srgbClr val="8EC423"/>
      </a:accent1>
      <a:accent2>
        <a:srgbClr val="2CA8E1"/>
      </a:accent2>
      <a:accent3>
        <a:srgbClr val="832369"/>
      </a:accent3>
      <a:accent4>
        <a:srgbClr val="CF1D4C"/>
      </a:accent4>
      <a:accent5>
        <a:srgbClr val="F78E20"/>
      </a:accent5>
      <a:accent6>
        <a:srgbClr val="59595C"/>
      </a:accent6>
      <a:hlink>
        <a:srgbClr val="7F7F7F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L_2022_hexDark_wide-WEB" id="{BFCE2894-AEF1-8B46-9681-589859762878}" vid="{2C3C1B24-8270-DB49-B9E8-13EE0CF6AE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E82F965877DA48B42BD2A948B41834" ma:contentTypeVersion="1" ma:contentTypeDescription="Create a new document." ma:contentTypeScope="" ma:versionID="2256d34d26a10fb9041f5e82347b058b">
  <xsd:schema xmlns:xsd="http://www.w3.org/2001/XMLSchema" xmlns:xs="http://www.w3.org/2001/XMLSchema" xmlns:p="http://schemas.microsoft.com/office/2006/metadata/properties" xmlns:ns2="e13a543c-6713-4e5a-aa83-cb6a8e4cb4d2" targetNamespace="http://schemas.microsoft.com/office/2006/metadata/properties" ma:root="true" ma:fieldsID="fe980c8458d991d66740f43b520c8eeb" ns2:_="">
    <xsd:import namespace="e13a543c-6713-4e5a-aa83-cb6a8e4cb4d2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3a543c-6713-4e5a-aa83-cb6a8e4cb4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53BD8C8-895E-4169-A358-3E9B46BE64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3a543c-6713-4e5a-aa83-cb6a8e4cb4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A68D4D-9402-4485-B11D-8DDDCEB2E4C5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322932C-873F-4D0F-B9E0-AE16472CDC1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INL 2020</Template>
  <TotalTime>302</TotalTime>
  <Words>112</Words>
  <Application>Microsoft Macintosh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Arial Narrow</vt:lpstr>
      <vt:lpstr>Calibri</vt:lpstr>
      <vt:lpstr>Myriad Pro Cond</vt:lpstr>
      <vt:lpstr>Times New Roman</vt:lpstr>
      <vt:lpstr>INL 2020</vt:lpstr>
      <vt:lpstr>PowerPoint Presentation</vt:lpstr>
      <vt:lpstr>Modeling &amp; Simulation Tools for Cask Simulation</vt:lpstr>
      <vt:lpstr>Applicability to Spent Pebble Bed Fuel Storage</vt:lpstr>
      <vt:lpstr>In-Progress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Patrick A. Behne</dc:creator>
  <cp:keywords/>
  <dc:description/>
  <cp:lastModifiedBy>Patrick A. Behne</cp:lastModifiedBy>
  <cp:revision>12</cp:revision>
  <dcterms:created xsi:type="dcterms:W3CDTF">2023-04-10T15:51:36Z</dcterms:created>
  <dcterms:modified xsi:type="dcterms:W3CDTF">2023-05-08T19:22:44Z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0x010100E7E82F965877DA48B42BD2A948B41834</vt:lpwstr>
  </property>
</Properties>
</file>

<file path=docProps/thumbnail.jpeg>
</file>